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5" r:id="rId2"/>
    <p:sldId id="256" r:id="rId3"/>
    <p:sldId id="302" r:id="rId4"/>
    <p:sldId id="257" r:id="rId5"/>
    <p:sldId id="258" r:id="rId6"/>
    <p:sldId id="266" r:id="rId7"/>
    <p:sldId id="303" r:id="rId8"/>
    <p:sldId id="259" r:id="rId9"/>
    <p:sldId id="304" r:id="rId10"/>
    <p:sldId id="260" r:id="rId11"/>
    <p:sldId id="261" r:id="rId12"/>
    <p:sldId id="305" r:id="rId13"/>
    <p:sldId id="267" r:id="rId14"/>
    <p:sldId id="264" r:id="rId15"/>
    <p:sldId id="277" r:id="rId16"/>
    <p:sldId id="265" r:id="rId17"/>
    <p:sldId id="262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8" r:id="rId28"/>
    <p:sldId id="281" r:id="rId29"/>
    <p:sldId id="280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90" r:id="rId38"/>
    <p:sldId id="291" r:id="rId39"/>
    <p:sldId id="292" r:id="rId40"/>
    <p:sldId id="294" r:id="rId41"/>
    <p:sldId id="300" r:id="rId42"/>
    <p:sldId id="301" r:id="rId43"/>
    <p:sldId id="293" r:id="rId44"/>
    <p:sldId id="296" r:id="rId45"/>
    <p:sldId id="299" r:id="rId46"/>
    <p:sldId id="297" r:id="rId47"/>
    <p:sldId id="298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1C2F"/>
    <a:srgbClr val="271B00"/>
    <a:srgbClr val="83B9E8"/>
    <a:srgbClr val="DF3C46"/>
    <a:srgbClr val="8D486A"/>
    <a:srgbClr val="B6B6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225" y="1141454"/>
            <a:ext cx="8001664" cy="2387600"/>
          </a:xfrm>
        </p:spPr>
        <p:txBody>
          <a:bodyPr anchor="b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95225" y="3621129"/>
            <a:ext cx="8001664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271B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790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562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3" y="1683613"/>
            <a:ext cx="8251553" cy="2852737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rgbClr val="C91C2F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4943" y="4563338"/>
            <a:ext cx="825155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463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4943" y="1873975"/>
            <a:ext cx="420624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0926" y="1873975"/>
            <a:ext cx="429768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496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3" y="299811"/>
            <a:ext cx="8623663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4940" y="1615849"/>
            <a:ext cx="43891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4941" y="2439761"/>
            <a:ext cx="4389120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1629" y="1615849"/>
            <a:ext cx="411697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11629" y="2439761"/>
            <a:ext cx="4116977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114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360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542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3" y="465138"/>
            <a:ext cx="3099980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594" y="465138"/>
            <a:ext cx="5371011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4943" y="2065338"/>
            <a:ext cx="309998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260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4" y="483326"/>
            <a:ext cx="2677886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18899" y="483326"/>
            <a:ext cx="5809707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4944" y="2083526"/>
            <a:ext cx="267788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549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4211" y="417376"/>
            <a:ext cx="86236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4211" y="1841862"/>
            <a:ext cx="8623663" cy="4387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24211" y="6356349"/>
            <a:ext cx="2183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D79ED-3FA7-4EF8-964B-EB8BCFAB02F8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8167" y="6356349"/>
            <a:ext cx="32755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3961" y="6356350"/>
            <a:ext cx="19039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10475" y="4914981"/>
            <a:ext cx="896556" cy="324395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 rot="16200000">
            <a:off x="-2113768" y="2546065"/>
            <a:ext cx="388867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bs-Latn-BA" sz="1200" dirty="0">
                <a:solidFill>
                  <a:schemeClr val="bg1">
                    <a:lumMod val="65000"/>
                  </a:schemeClr>
                </a:solidFill>
              </a:rPr>
              <a:t>Find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 m</a:t>
            </a:r>
            <a:r>
              <a:rPr lang="bs-Latn-BA" sz="1200" dirty="0">
                <a:solidFill>
                  <a:schemeClr val="bg1">
                    <a:lumMod val="65000"/>
                  </a:schemeClr>
                </a:solidFill>
              </a:rPr>
              <a:t>ore PowerPoint templates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 on </a:t>
            </a:r>
            <a:r>
              <a:rPr lang="bs-Latn-BA" sz="1200" b="1" baseline="0" dirty="0">
                <a:solidFill>
                  <a:schemeClr val="bg1">
                    <a:lumMod val="65000"/>
                  </a:schemeClr>
                </a:solidFill>
              </a:rPr>
              <a:t>prezentr.com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!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3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C91C2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 rotWithShape="1">
          <a:blip r:embed="rId2"/>
          <a:srcRect b="120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16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IPv6 Táblázat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037" y="1620815"/>
            <a:ext cx="6348010" cy="44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260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Etherchannel</a:t>
            </a:r>
            <a:r>
              <a:rPr lang="hu-HU" dirty="0"/>
              <a:t> tábla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368" y="2786663"/>
            <a:ext cx="5159348" cy="152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19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68078" cy="3696020"/>
          </a:xfr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806" y="3695300"/>
            <a:ext cx="6198086" cy="316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1199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Etherchannel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27" y="2077027"/>
            <a:ext cx="3210741" cy="3917021"/>
          </a:xfrm>
          <a:prstGeom prst="rect">
            <a:avLst/>
          </a:prstGeom>
        </p:spPr>
      </p:pic>
      <p:pic>
        <p:nvPicPr>
          <p:cNvPr id="5" name="Kép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04" y="2229984"/>
            <a:ext cx="3356610" cy="669970"/>
          </a:xfrm>
          <a:prstGeom prst="rect">
            <a:avLst/>
          </a:prstGeom>
        </p:spPr>
      </p:pic>
      <p:pic>
        <p:nvPicPr>
          <p:cNvPr id="6" name="Kép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979" y="5030243"/>
            <a:ext cx="3047456" cy="717413"/>
          </a:xfrm>
          <a:prstGeom prst="rect">
            <a:avLst/>
          </a:prstGeom>
        </p:spPr>
      </p:pic>
      <p:sp>
        <p:nvSpPr>
          <p:cNvPr id="7" name="Ellipszis 6"/>
          <p:cNvSpPr/>
          <p:nvPr/>
        </p:nvSpPr>
        <p:spPr>
          <a:xfrm>
            <a:off x="1809477" y="2899954"/>
            <a:ext cx="617220" cy="1821180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hu-HU"/>
          </a:p>
        </p:txBody>
      </p:sp>
      <p:sp>
        <p:nvSpPr>
          <p:cNvPr id="12" name="Szövegdoboz 2"/>
          <p:cNvSpPr txBox="1">
            <a:spLocks noChangeArrowheads="1"/>
          </p:cNvSpPr>
          <p:nvPr/>
        </p:nvSpPr>
        <p:spPr bwMode="auto">
          <a:xfrm>
            <a:off x="5660996" y="3537066"/>
            <a:ext cx="2159422" cy="6850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hu-H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LACP </a:t>
            </a:r>
            <a:r>
              <a:rPr lang="hu-HU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Etherchannelt</a:t>
            </a:r>
            <a:r>
              <a:rPr lang="hu-H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alakítottunk ki</a:t>
            </a:r>
          </a:p>
        </p:txBody>
      </p:sp>
      <p:sp>
        <p:nvSpPr>
          <p:cNvPr id="11" name="Téglalap 10"/>
          <p:cNvSpPr/>
          <p:nvPr/>
        </p:nvSpPr>
        <p:spPr>
          <a:xfrm>
            <a:off x="852459" y="2076777"/>
            <a:ext cx="3109941" cy="385376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0" name="Egyenes összekötő nyíllal 9"/>
          <p:cNvCxnSpPr/>
          <p:nvPr/>
        </p:nvCxnSpPr>
        <p:spPr>
          <a:xfrm flipH="1" flipV="1">
            <a:off x="2118087" y="4548685"/>
            <a:ext cx="3114131" cy="8231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gyenes összekötő nyíllal 7"/>
          <p:cNvCxnSpPr/>
          <p:nvPr/>
        </p:nvCxnSpPr>
        <p:spPr>
          <a:xfrm flipH="1">
            <a:off x="2118087" y="2564969"/>
            <a:ext cx="2902131" cy="465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8893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24" y="2612364"/>
            <a:ext cx="7947436" cy="1616736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NAT(Címfordítás)</a:t>
            </a:r>
            <a:endParaRPr lang="hu-HU" dirty="0"/>
          </a:p>
        </p:txBody>
      </p:sp>
      <p:pic>
        <p:nvPicPr>
          <p:cNvPr id="5" name="Kép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49" y="5199477"/>
            <a:ext cx="6287986" cy="946346"/>
          </a:xfrm>
          <a:prstGeom prst="rect">
            <a:avLst/>
          </a:prstGeom>
        </p:spPr>
      </p:pic>
      <p:cxnSp>
        <p:nvCxnSpPr>
          <p:cNvPr id="9" name="Egyenes összekötő 8"/>
          <p:cNvCxnSpPr/>
          <p:nvPr/>
        </p:nvCxnSpPr>
        <p:spPr>
          <a:xfrm>
            <a:off x="862324" y="2682240"/>
            <a:ext cx="377934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9"/>
          <p:cNvCxnSpPr/>
          <p:nvPr/>
        </p:nvCxnSpPr>
        <p:spPr>
          <a:xfrm flipV="1">
            <a:off x="4641669" y="2682240"/>
            <a:ext cx="0" cy="146304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12"/>
          <p:cNvCxnSpPr/>
          <p:nvPr/>
        </p:nvCxnSpPr>
        <p:spPr>
          <a:xfrm>
            <a:off x="862324" y="2682240"/>
            <a:ext cx="0" cy="154686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14"/>
          <p:cNvCxnSpPr/>
          <p:nvPr/>
        </p:nvCxnSpPr>
        <p:spPr>
          <a:xfrm>
            <a:off x="862324" y="4229100"/>
            <a:ext cx="377934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gyenes összekötő 15"/>
          <p:cNvCxnSpPr/>
          <p:nvPr/>
        </p:nvCxnSpPr>
        <p:spPr>
          <a:xfrm>
            <a:off x="5773783" y="2612364"/>
            <a:ext cx="2738846" cy="435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gyenes összekötő 17"/>
          <p:cNvCxnSpPr/>
          <p:nvPr/>
        </p:nvCxnSpPr>
        <p:spPr>
          <a:xfrm>
            <a:off x="5773783" y="4229100"/>
            <a:ext cx="273884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19"/>
          <p:cNvCxnSpPr/>
          <p:nvPr/>
        </p:nvCxnSpPr>
        <p:spPr>
          <a:xfrm flipH="1" flipV="1">
            <a:off x="5773782" y="2612363"/>
            <a:ext cx="1" cy="143712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/>
          <p:cNvCxnSpPr/>
          <p:nvPr/>
        </p:nvCxnSpPr>
        <p:spPr>
          <a:xfrm>
            <a:off x="8512629" y="2612363"/>
            <a:ext cx="0" cy="162109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gyenes összekötő 24"/>
          <p:cNvCxnSpPr/>
          <p:nvPr/>
        </p:nvCxnSpPr>
        <p:spPr>
          <a:xfrm>
            <a:off x="5773781" y="4137117"/>
            <a:ext cx="1" cy="963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2003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NAT(Címfordítás)</a:t>
            </a:r>
            <a:endParaRPr lang="hu-HU" dirty="0"/>
          </a:p>
        </p:txBody>
      </p:sp>
      <p:pic>
        <p:nvPicPr>
          <p:cNvPr id="4" name="Kép 3"/>
          <p:cNvPicPr/>
          <p:nvPr/>
        </p:nvPicPr>
        <p:blipFill>
          <a:blip r:embed="rId2"/>
          <a:stretch>
            <a:fillRect/>
          </a:stretch>
        </p:blipFill>
        <p:spPr>
          <a:xfrm>
            <a:off x="942902" y="2138293"/>
            <a:ext cx="7786278" cy="670561"/>
          </a:xfrm>
          <a:prstGeom prst="rect">
            <a:avLst/>
          </a:prstGeom>
        </p:spPr>
      </p:pic>
      <p:pic>
        <p:nvPicPr>
          <p:cNvPr id="5" name="Kép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71" b="34737"/>
          <a:stretch/>
        </p:blipFill>
        <p:spPr>
          <a:xfrm>
            <a:off x="3643407" y="3204209"/>
            <a:ext cx="2385269" cy="1881597"/>
          </a:xfrm>
          <a:prstGeom prst="rect">
            <a:avLst/>
          </a:prstGeom>
        </p:spPr>
      </p:pic>
      <p:sp>
        <p:nvSpPr>
          <p:cNvPr id="7" name="Téglalap 6"/>
          <p:cNvSpPr/>
          <p:nvPr/>
        </p:nvSpPr>
        <p:spPr>
          <a:xfrm>
            <a:off x="3643407" y="3204208"/>
            <a:ext cx="2385269" cy="188159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156002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Jelszavak, biztonság, nap üzenet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hu-HU" dirty="0"/>
              <a:t>SSH: </a:t>
            </a:r>
          </a:p>
          <a:p>
            <a:r>
              <a:rPr lang="hu-HU" dirty="0"/>
              <a:t>Domain: kfc.hu</a:t>
            </a:r>
          </a:p>
          <a:p>
            <a:r>
              <a:rPr lang="hu-HU" dirty="0" err="1"/>
              <a:t>user</a:t>
            </a:r>
            <a:r>
              <a:rPr lang="hu-HU" dirty="0"/>
              <a:t>: </a:t>
            </a:r>
            <a:r>
              <a:rPr lang="hu-HU" dirty="0" err="1"/>
              <a:t>admin</a:t>
            </a:r>
            <a:r>
              <a:rPr lang="hu-HU" dirty="0"/>
              <a:t> </a:t>
            </a:r>
            <a:r>
              <a:rPr lang="hu-HU" dirty="0" err="1"/>
              <a:t>secret</a:t>
            </a:r>
            <a:r>
              <a:rPr lang="hu-HU" dirty="0"/>
              <a:t>: </a:t>
            </a:r>
            <a:r>
              <a:rPr lang="hu-HU" dirty="0" err="1"/>
              <a:t>admin</a:t>
            </a:r>
            <a:endParaRPr lang="hu-HU" dirty="0"/>
          </a:p>
          <a:p>
            <a:endParaRPr lang="hu-HU" dirty="0" smtClean="0"/>
          </a:p>
          <a:p>
            <a:r>
              <a:rPr lang="hu-HU" dirty="0" smtClean="0"/>
              <a:t>jelszavak</a:t>
            </a:r>
            <a:r>
              <a:rPr lang="hu-HU" dirty="0"/>
              <a:t>:</a:t>
            </a:r>
          </a:p>
          <a:p>
            <a:r>
              <a:rPr lang="hu-HU" dirty="0"/>
              <a:t>sima: </a:t>
            </a:r>
            <a:r>
              <a:rPr lang="hu-HU" dirty="0" err="1"/>
              <a:t>cisco</a:t>
            </a:r>
            <a:endParaRPr lang="hu-HU" dirty="0"/>
          </a:p>
          <a:p>
            <a:r>
              <a:rPr lang="hu-HU" dirty="0" err="1"/>
              <a:t>secret</a:t>
            </a:r>
            <a:r>
              <a:rPr lang="hu-HU" dirty="0"/>
              <a:t>: </a:t>
            </a:r>
            <a:r>
              <a:rPr lang="hu-HU" dirty="0" err="1"/>
              <a:t>class</a:t>
            </a:r>
            <a:endParaRPr lang="hu-HU" dirty="0"/>
          </a:p>
          <a:p>
            <a:endParaRPr lang="hu-HU" dirty="0"/>
          </a:p>
          <a:p>
            <a:r>
              <a:rPr lang="hu-HU" dirty="0" err="1"/>
              <a:t>console</a:t>
            </a:r>
            <a:r>
              <a:rPr lang="hu-HU" dirty="0"/>
              <a:t>: </a:t>
            </a:r>
            <a:r>
              <a:rPr lang="hu-HU" dirty="0" err="1"/>
              <a:t>cisco</a:t>
            </a:r>
            <a:endParaRPr lang="hu-HU" dirty="0"/>
          </a:p>
          <a:p>
            <a:r>
              <a:rPr lang="hu-HU" dirty="0"/>
              <a:t>telnet: </a:t>
            </a:r>
            <a:r>
              <a:rPr lang="hu-HU" dirty="0" err="1" smtClean="0"/>
              <a:t>cisco</a:t>
            </a:r>
            <a:endParaRPr lang="hu-HU" dirty="0" smtClean="0"/>
          </a:p>
          <a:p>
            <a:endParaRPr lang="hu-HU" dirty="0"/>
          </a:p>
          <a:p>
            <a:r>
              <a:rPr lang="hu-HU" dirty="0" err="1" smtClean="0"/>
              <a:t>WiFi</a:t>
            </a:r>
            <a:r>
              <a:rPr lang="hu-HU" dirty="0" smtClean="0"/>
              <a:t> jelszó: </a:t>
            </a:r>
            <a:r>
              <a:rPr lang="hu-HU" dirty="0" err="1" smtClean="0"/>
              <a:t>PipiHusika</a:t>
            </a:r>
            <a:endParaRPr lang="hu-HU" dirty="0"/>
          </a:p>
          <a:p>
            <a:endParaRPr lang="hu-HU" dirty="0"/>
          </a:p>
        </p:txBody>
      </p:sp>
      <p:sp>
        <p:nvSpPr>
          <p:cNvPr id="5" name="Szövegdoboz 4"/>
          <p:cNvSpPr txBox="1"/>
          <p:nvPr/>
        </p:nvSpPr>
        <p:spPr>
          <a:xfrm>
            <a:off x="4310743" y="3300549"/>
            <a:ext cx="51554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WARNING: </a:t>
            </a:r>
            <a:r>
              <a:rPr lang="hu-HU" dirty="0" err="1"/>
              <a:t>Unauthorized</a:t>
            </a:r>
            <a:r>
              <a:rPr lang="hu-HU" dirty="0"/>
              <a:t> Access </a:t>
            </a:r>
            <a:r>
              <a:rPr lang="hu-HU" dirty="0" err="1"/>
              <a:t>Prohibited</a:t>
            </a:r>
            <a:r>
              <a:rPr lang="hu-HU" dirty="0"/>
              <a:t>! </a:t>
            </a:r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system</a:t>
            </a:r>
            <a:r>
              <a:rPr lang="hu-HU" dirty="0"/>
              <a:t> is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authorized</a:t>
            </a:r>
            <a:r>
              <a:rPr lang="hu-HU" dirty="0"/>
              <a:t> </a:t>
            </a:r>
            <a:r>
              <a:rPr lang="hu-HU" dirty="0" err="1"/>
              <a:t>users</a:t>
            </a:r>
            <a:r>
              <a:rPr lang="hu-HU" dirty="0"/>
              <a:t> </a:t>
            </a:r>
            <a:r>
              <a:rPr lang="hu-HU" dirty="0" err="1"/>
              <a:t>only</a:t>
            </a:r>
            <a:r>
              <a:rPr lang="hu-HU" dirty="0"/>
              <a:t>. </a:t>
            </a:r>
            <a:r>
              <a:rPr lang="hu-HU" dirty="0" err="1"/>
              <a:t>All</a:t>
            </a:r>
            <a:r>
              <a:rPr lang="hu-HU" dirty="0"/>
              <a:t> </a:t>
            </a:r>
            <a:r>
              <a:rPr lang="hu-HU" dirty="0" err="1"/>
              <a:t>activities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</a:t>
            </a:r>
            <a:r>
              <a:rPr lang="hu-HU" dirty="0" err="1"/>
              <a:t>monitored</a:t>
            </a:r>
            <a:r>
              <a:rPr lang="hu-HU" dirty="0"/>
              <a:t> and </a:t>
            </a:r>
            <a:r>
              <a:rPr lang="hu-HU" dirty="0" err="1"/>
              <a:t>logged</a:t>
            </a:r>
            <a:r>
              <a:rPr lang="hu-HU" dirty="0"/>
              <a:t>. </a:t>
            </a:r>
            <a:r>
              <a:rPr lang="hu-HU" dirty="0" err="1"/>
              <a:t>Unauthorized</a:t>
            </a:r>
            <a:r>
              <a:rPr lang="hu-HU" dirty="0"/>
              <a:t> </a:t>
            </a:r>
            <a:r>
              <a:rPr lang="hu-HU" dirty="0" err="1"/>
              <a:t>access</a:t>
            </a:r>
            <a:r>
              <a:rPr lang="hu-HU" dirty="0"/>
              <a:t>, </a:t>
            </a:r>
            <a:r>
              <a:rPr lang="hu-HU" dirty="0" err="1"/>
              <a:t>use</a:t>
            </a:r>
            <a:r>
              <a:rPr lang="hu-HU" dirty="0"/>
              <a:t>, </a:t>
            </a:r>
            <a:r>
              <a:rPr lang="hu-HU" dirty="0" err="1"/>
              <a:t>or</a:t>
            </a:r>
            <a:r>
              <a:rPr lang="hu-HU" dirty="0"/>
              <a:t> </a:t>
            </a:r>
            <a:r>
              <a:rPr lang="hu-HU" dirty="0" err="1"/>
              <a:t>modification</a:t>
            </a:r>
            <a:r>
              <a:rPr lang="hu-HU" dirty="0"/>
              <a:t> of </a:t>
            </a:r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device</a:t>
            </a:r>
            <a:r>
              <a:rPr lang="hu-HU" dirty="0"/>
              <a:t> is </a:t>
            </a:r>
            <a:r>
              <a:rPr lang="hu-HU" dirty="0" err="1"/>
              <a:t>strictly</a:t>
            </a:r>
            <a:r>
              <a:rPr lang="hu-HU" dirty="0"/>
              <a:t> </a:t>
            </a:r>
            <a:r>
              <a:rPr lang="hu-HU" dirty="0" err="1"/>
              <a:t>prohibited</a:t>
            </a:r>
            <a:r>
              <a:rPr lang="hu-HU" dirty="0"/>
              <a:t> and </a:t>
            </a:r>
            <a:r>
              <a:rPr lang="hu-HU" dirty="0" err="1"/>
              <a:t>may</a:t>
            </a:r>
            <a:r>
              <a:rPr lang="hu-HU" dirty="0"/>
              <a:t> be </a:t>
            </a:r>
            <a:r>
              <a:rPr lang="hu-HU" dirty="0" err="1"/>
              <a:t>punishable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</a:t>
            </a:r>
            <a:r>
              <a:rPr lang="hu-HU" dirty="0" err="1"/>
              <a:t>law</a:t>
            </a:r>
            <a:r>
              <a:rPr lang="hu-HU" dirty="0"/>
              <a:t>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148902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KFC Linux server</a:t>
            </a:r>
          </a:p>
        </p:txBody>
      </p:sp>
      <p:pic>
        <p:nvPicPr>
          <p:cNvPr id="4" name="Kép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087" y="1948293"/>
            <a:ext cx="6645910" cy="4174490"/>
          </a:xfrm>
          <a:prstGeom prst="rect">
            <a:avLst/>
          </a:prstGeom>
        </p:spPr>
      </p:pic>
      <p:sp>
        <p:nvSpPr>
          <p:cNvPr id="5" name="Téglalap 4"/>
          <p:cNvSpPr/>
          <p:nvPr/>
        </p:nvSpPr>
        <p:spPr>
          <a:xfrm>
            <a:off x="1513087" y="1948293"/>
            <a:ext cx="6645910" cy="417449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409752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TFTP mentés szerverre</a:t>
            </a:r>
            <a:endParaRPr lang="hu-HU" dirty="0"/>
          </a:p>
        </p:txBody>
      </p:sp>
      <p:pic>
        <p:nvPicPr>
          <p:cNvPr id="4" name="Kép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625" y="1662759"/>
            <a:ext cx="4141261" cy="3996894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33" y="3029085"/>
            <a:ext cx="4780123" cy="1264241"/>
          </a:xfrm>
          <a:prstGeom prst="rect">
            <a:avLst/>
          </a:prstGeom>
        </p:spPr>
      </p:pic>
      <p:cxnSp>
        <p:nvCxnSpPr>
          <p:cNvPr id="6" name="Egyenes összekötő 5"/>
          <p:cNvCxnSpPr/>
          <p:nvPr/>
        </p:nvCxnSpPr>
        <p:spPr>
          <a:xfrm>
            <a:off x="270033" y="3029085"/>
            <a:ext cx="222932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gyenes összekötő 7"/>
          <p:cNvCxnSpPr/>
          <p:nvPr/>
        </p:nvCxnSpPr>
        <p:spPr>
          <a:xfrm>
            <a:off x="3248297" y="3029085"/>
            <a:ext cx="180185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9"/>
          <p:cNvCxnSpPr/>
          <p:nvPr/>
        </p:nvCxnSpPr>
        <p:spPr>
          <a:xfrm flipV="1">
            <a:off x="3248297" y="3029086"/>
            <a:ext cx="0" cy="70689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11"/>
          <p:cNvCxnSpPr/>
          <p:nvPr/>
        </p:nvCxnSpPr>
        <p:spPr>
          <a:xfrm>
            <a:off x="3248297" y="4293326"/>
            <a:ext cx="180185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gyenes összekötő 15"/>
          <p:cNvCxnSpPr/>
          <p:nvPr/>
        </p:nvCxnSpPr>
        <p:spPr>
          <a:xfrm>
            <a:off x="3248297" y="3884023"/>
            <a:ext cx="0" cy="40930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gyenes összekötő 17"/>
          <p:cNvCxnSpPr/>
          <p:nvPr/>
        </p:nvCxnSpPr>
        <p:spPr>
          <a:xfrm flipV="1">
            <a:off x="5050156" y="3029085"/>
            <a:ext cx="0" cy="126424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19"/>
          <p:cNvCxnSpPr/>
          <p:nvPr/>
        </p:nvCxnSpPr>
        <p:spPr>
          <a:xfrm>
            <a:off x="270033" y="4293326"/>
            <a:ext cx="222932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gyenes összekötő 21"/>
          <p:cNvCxnSpPr/>
          <p:nvPr/>
        </p:nvCxnSpPr>
        <p:spPr>
          <a:xfrm>
            <a:off x="2499360" y="3029085"/>
            <a:ext cx="0" cy="70689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gyenes összekötő 23"/>
          <p:cNvCxnSpPr/>
          <p:nvPr/>
        </p:nvCxnSpPr>
        <p:spPr>
          <a:xfrm flipV="1">
            <a:off x="2499360" y="3884023"/>
            <a:ext cx="0" cy="40930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/>
          <p:cNvCxnSpPr/>
          <p:nvPr/>
        </p:nvCxnSpPr>
        <p:spPr>
          <a:xfrm>
            <a:off x="270033" y="3029085"/>
            <a:ext cx="0" cy="126424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llipszis 28"/>
          <p:cNvSpPr/>
          <p:nvPr/>
        </p:nvSpPr>
        <p:spPr>
          <a:xfrm>
            <a:off x="1297985" y="3007179"/>
            <a:ext cx="574766" cy="5762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0" name="Ellipszis 29"/>
          <p:cNvSpPr/>
          <p:nvPr/>
        </p:nvSpPr>
        <p:spPr>
          <a:xfrm>
            <a:off x="3278777" y="3521868"/>
            <a:ext cx="574766" cy="5762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1" name="Ellipszis 30"/>
          <p:cNvSpPr/>
          <p:nvPr/>
        </p:nvSpPr>
        <p:spPr>
          <a:xfrm>
            <a:off x="1803082" y="3572490"/>
            <a:ext cx="574766" cy="5762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35" name="Egyenes összekötő nyíllal 34"/>
          <p:cNvCxnSpPr>
            <a:endCxn id="29" idx="0"/>
          </p:cNvCxnSpPr>
          <p:nvPr/>
        </p:nvCxnSpPr>
        <p:spPr>
          <a:xfrm>
            <a:off x="1201783" y="2152242"/>
            <a:ext cx="383585" cy="8549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gyenes összekötő nyíllal 36"/>
          <p:cNvCxnSpPr>
            <a:endCxn id="31" idx="4"/>
          </p:cNvCxnSpPr>
          <p:nvPr/>
        </p:nvCxnSpPr>
        <p:spPr>
          <a:xfrm flipH="1" flipV="1">
            <a:off x="2090465" y="4148754"/>
            <a:ext cx="287383" cy="98059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gyenes összekötő nyíllal 39"/>
          <p:cNvCxnSpPr/>
          <p:nvPr/>
        </p:nvCxnSpPr>
        <p:spPr>
          <a:xfrm flipH="1" flipV="1">
            <a:off x="3566160" y="4112249"/>
            <a:ext cx="583066" cy="11273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Szövegdoboz 42"/>
          <p:cNvSpPr txBox="1"/>
          <p:nvPr/>
        </p:nvSpPr>
        <p:spPr>
          <a:xfrm>
            <a:off x="533328" y="1841107"/>
            <a:ext cx="1566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 smtClean="0">
                <a:solidFill>
                  <a:srgbClr val="C00000"/>
                </a:solidFill>
              </a:rPr>
              <a:t>Linux Szerver</a:t>
            </a:r>
            <a:endParaRPr lang="hu-HU" sz="1400" dirty="0">
              <a:solidFill>
                <a:srgbClr val="C00000"/>
              </a:solidFill>
            </a:endParaRPr>
          </a:p>
        </p:txBody>
      </p:sp>
      <p:sp>
        <p:nvSpPr>
          <p:cNvPr id="44" name="Szövegdoboz 43"/>
          <p:cNvSpPr txBox="1"/>
          <p:nvPr/>
        </p:nvSpPr>
        <p:spPr>
          <a:xfrm>
            <a:off x="1576896" y="5085694"/>
            <a:ext cx="1671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 smtClean="0">
                <a:solidFill>
                  <a:srgbClr val="C00000"/>
                </a:solidFill>
              </a:rPr>
              <a:t>KFC Miskolc Pláza</a:t>
            </a:r>
            <a:endParaRPr lang="hu-HU" sz="1400" dirty="0">
              <a:solidFill>
                <a:srgbClr val="C00000"/>
              </a:solidFill>
            </a:endParaRPr>
          </a:p>
        </p:txBody>
      </p:sp>
      <p:sp>
        <p:nvSpPr>
          <p:cNvPr id="46" name="Szövegdoboz 45"/>
          <p:cNvSpPr txBox="1"/>
          <p:nvPr/>
        </p:nvSpPr>
        <p:spPr>
          <a:xfrm>
            <a:off x="3417297" y="5174100"/>
            <a:ext cx="1907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 smtClean="0">
                <a:solidFill>
                  <a:srgbClr val="C00000"/>
                </a:solidFill>
              </a:rPr>
              <a:t>KFC Szentpéterikapu</a:t>
            </a:r>
            <a:endParaRPr lang="hu-HU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6001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Portbiztonság</a:t>
            </a:r>
            <a:endParaRPr lang="hu-HU" dirty="0"/>
          </a:p>
        </p:txBody>
      </p:sp>
      <p:pic>
        <p:nvPicPr>
          <p:cNvPr id="4" name="Kép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11" y="1742939"/>
            <a:ext cx="4639972" cy="3947160"/>
          </a:xfrm>
          <a:prstGeom prst="rect">
            <a:avLst/>
          </a:prstGeom>
        </p:spPr>
      </p:pic>
      <p:pic>
        <p:nvPicPr>
          <p:cNvPr id="5" name="Kép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648" y="2399892"/>
            <a:ext cx="3529557" cy="2624954"/>
          </a:xfrm>
          <a:prstGeom prst="rect">
            <a:avLst/>
          </a:prstGeom>
        </p:spPr>
      </p:pic>
      <p:sp>
        <p:nvSpPr>
          <p:cNvPr id="6" name="Téglalap 5"/>
          <p:cNvSpPr/>
          <p:nvPr/>
        </p:nvSpPr>
        <p:spPr>
          <a:xfrm>
            <a:off x="5518647" y="2399892"/>
            <a:ext cx="3529557" cy="262495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245359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smtClean="0"/>
              <a:t>KFC Miskolc Hálózat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b="1" dirty="0" smtClean="0"/>
              <a:t>Készítette: Gál Máté János</a:t>
            </a:r>
          </a:p>
          <a:p>
            <a:r>
              <a:rPr lang="hu-HU" b="1" dirty="0" smtClean="0"/>
              <a:t>                    Borbély Gergely</a:t>
            </a:r>
            <a:endParaRPr lang="hu-HU" b="1" dirty="0"/>
          </a:p>
          <a:p>
            <a:r>
              <a:rPr lang="hu-HU" b="1" dirty="0" smtClean="0"/>
              <a:t>                 Szabó Gergely</a:t>
            </a:r>
          </a:p>
        </p:txBody>
      </p:sp>
      <p:sp>
        <p:nvSpPr>
          <p:cNvPr id="4" name="Téglalap 3"/>
          <p:cNvSpPr/>
          <p:nvPr/>
        </p:nvSpPr>
        <p:spPr>
          <a:xfrm>
            <a:off x="4170947" y="2566737"/>
            <a:ext cx="7611979" cy="962317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209288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Portbiztonság</a:t>
            </a:r>
            <a:endParaRPr lang="hu-HU" dirty="0"/>
          </a:p>
        </p:txBody>
      </p:sp>
      <p:pic>
        <p:nvPicPr>
          <p:cNvPr id="6" name="Kép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91" y="1879758"/>
            <a:ext cx="4927355" cy="3876607"/>
          </a:xfrm>
          <a:prstGeom prst="rect">
            <a:avLst/>
          </a:prstGeom>
        </p:spPr>
      </p:pic>
      <p:pic>
        <p:nvPicPr>
          <p:cNvPr id="7" name="Kép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680" y="2690845"/>
            <a:ext cx="3646034" cy="2254431"/>
          </a:xfrm>
          <a:prstGeom prst="rect">
            <a:avLst/>
          </a:prstGeom>
        </p:spPr>
      </p:pic>
      <p:sp>
        <p:nvSpPr>
          <p:cNvPr id="5" name="Téglalap 4"/>
          <p:cNvSpPr/>
          <p:nvPr/>
        </p:nvSpPr>
        <p:spPr>
          <a:xfrm>
            <a:off x="5715680" y="2683510"/>
            <a:ext cx="3646034" cy="226176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678103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Portbiztonság</a:t>
            </a:r>
            <a:endParaRPr lang="hu-HU" dirty="0"/>
          </a:p>
        </p:txBody>
      </p:sp>
      <p:pic>
        <p:nvPicPr>
          <p:cNvPr id="6" name="Kép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11" y="2368730"/>
            <a:ext cx="5005524" cy="2542903"/>
          </a:xfrm>
          <a:prstGeom prst="rect">
            <a:avLst/>
          </a:prstGeom>
        </p:spPr>
      </p:pic>
      <p:pic>
        <p:nvPicPr>
          <p:cNvPr id="7" name="Kép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105" y="2096179"/>
            <a:ext cx="3673112" cy="2815454"/>
          </a:xfrm>
          <a:prstGeom prst="rect">
            <a:avLst/>
          </a:prstGeom>
        </p:spPr>
      </p:pic>
      <p:sp>
        <p:nvSpPr>
          <p:cNvPr id="5" name="Téglalap 4"/>
          <p:cNvSpPr/>
          <p:nvPr/>
        </p:nvSpPr>
        <p:spPr>
          <a:xfrm>
            <a:off x="5793105" y="2096179"/>
            <a:ext cx="3673112" cy="281545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863669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Portbiztonság</a:t>
            </a:r>
            <a:endParaRPr lang="hu-HU" dirty="0"/>
          </a:p>
        </p:txBody>
      </p:sp>
      <p:pic>
        <p:nvPicPr>
          <p:cNvPr id="5" name="Kép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55" y="2486842"/>
            <a:ext cx="4811122" cy="2424792"/>
          </a:xfrm>
          <a:prstGeom prst="rect">
            <a:avLst/>
          </a:prstGeom>
        </p:spPr>
      </p:pic>
      <p:pic>
        <p:nvPicPr>
          <p:cNvPr id="8" name="Kép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852" y="2244089"/>
            <a:ext cx="3334022" cy="2772047"/>
          </a:xfrm>
          <a:prstGeom prst="rect">
            <a:avLst/>
          </a:prstGeom>
        </p:spPr>
      </p:pic>
      <p:sp>
        <p:nvSpPr>
          <p:cNvPr id="6" name="Téglalap 5"/>
          <p:cNvSpPr/>
          <p:nvPr/>
        </p:nvSpPr>
        <p:spPr>
          <a:xfrm>
            <a:off x="5813852" y="2244089"/>
            <a:ext cx="3334022" cy="277204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833176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HSRP</a:t>
            </a:r>
            <a:endParaRPr lang="hu-HU" dirty="0"/>
          </a:p>
        </p:txBody>
      </p:sp>
      <p:pic>
        <p:nvPicPr>
          <p:cNvPr id="4" name="Kép 3"/>
          <p:cNvPicPr/>
          <p:nvPr/>
        </p:nvPicPr>
        <p:blipFill>
          <a:blip r:embed="rId2"/>
          <a:stretch>
            <a:fillRect/>
          </a:stretch>
        </p:blipFill>
        <p:spPr>
          <a:xfrm>
            <a:off x="368164" y="2026920"/>
            <a:ext cx="3269615" cy="3779520"/>
          </a:xfrm>
          <a:prstGeom prst="rect">
            <a:avLst/>
          </a:prstGeom>
        </p:spPr>
      </p:pic>
      <p:pic>
        <p:nvPicPr>
          <p:cNvPr id="5" name="Kép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" r="11375" b="26682"/>
          <a:stretch/>
        </p:blipFill>
        <p:spPr>
          <a:xfrm>
            <a:off x="1352980" y="704306"/>
            <a:ext cx="1299981" cy="1322614"/>
          </a:xfrm>
          <a:prstGeom prst="rect">
            <a:avLst/>
          </a:prstGeom>
        </p:spPr>
      </p:pic>
      <p:pic>
        <p:nvPicPr>
          <p:cNvPr id="6" name="Kép 5"/>
          <p:cNvPicPr/>
          <p:nvPr/>
        </p:nvPicPr>
        <p:blipFill>
          <a:blip r:embed="rId4"/>
          <a:stretch>
            <a:fillRect/>
          </a:stretch>
        </p:blipFill>
        <p:spPr>
          <a:xfrm>
            <a:off x="6205806" y="2026920"/>
            <a:ext cx="3228975" cy="4145280"/>
          </a:xfrm>
          <a:prstGeom prst="rect">
            <a:avLst/>
          </a:prstGeom>
        </p:spPr>
      </p:pic>
      <p:pic>
        <p:nvPicPr>
          <p:cNvPr id="7" name="Kép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38" y="736940"/>
            <a:ext cx="1532710" cy="1257346"/>
          </a:xfrm>
          <a:prstGeom prst="rect">
            <a:avLst/>
          </a:prstGeom>
        </p:spPr>
      </p:pic>
      <p:sp>
        <p:nvSpPr>
          <p:cNvPr id="8" name="Téglalap 7"/>
          <p:cNvSpPr/>
          <p:nvPr/>
        </p:nvSpPr>
        <p:spPr>
          <a:xfrm>
            <a:off x="1352980" y="704306"/>
            <a:ext cx="1299981" cy="132261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/>
          <p:cNvSpPr/>
          <p:nvPr/>
        </p:nvSpPr>
        <p:spPr>
          <a:xfrm>
            <a:off x="7053938" y="770686"/>
            <a:ext cx="1532710" cy="12236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497835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WiFi</a:t>
            </a:r>
            <a:r>
              <a:rPr lang="hu-HU" dirty="0" smtClean="0"/>
              <a:t> beállítások</a:t>
            </a:r>
            <a:endParaRPr lang="hu-HU" dirty="0"/>
          </a:p>
        </p:txBody>
      </p:sp>
      <p:pic>
        <p:nvPicPr>
          <p:cNvPr id="4" name="Kép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498" y="1521459"/>
            <a:ext cx="5391087" cy="4914175"/>
          </a:xfrm>
          <a:prstGeom prst="rect">
            <a:avLst/>
          </a:prstGeom>
        </p:spPr>
      </p:pic>
      <p:sp>
        <p:nvSpPr>
          <p:cNvPr id="5" name="Téglalap 4"/>
          <p:cNvSpPr/>
          <p:nvPr/>
        </p:nvSpPr>
        <p:spPr>
          <a:xfrm>
            <a:off x="2140498" y="1521458"/>
            <a:ext cx="5391087" cy="491417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243975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WiFi</a:t>
            </a:r>
            <a:r>
              <a:rPr lang="hu-HU" dirty="0" smtClean="0"/>
              <a:t> beállítások</a:t>
            </a:r>
            <a:endParaRPr lang="hu-HU" dirty="0"/>
          </a:p>
        </p:txBody>
      </p:sp>
      <p:pic>
        <p:nvPicPr>
          <p:cNvPr id="5" name="Kép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218" y="1506448"/>
            <a:ext cx="5792289" cy="4981438"/>
          </a:xfrm>
          <a:prstGeom prst="rect">
            <a:avLst/>
          </a:prstGeom>
        </p:spPr>
      </p:pic>
      <p:sp>
        <p:nvSpPr>
          <p:cNvPr id="4" name="Téglalap 3"/>
          <p:cNvSpPr/>
          <p:nvPr/>
        </p:nvSpPr>
        <p:spPr>
          <a:xfrm>
            <a:off x="2141218" y="1506448"/>
            <a:ext cx="5792289" cy="498143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972038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WiFi</a:t>
            </a:r>
            <a:r>
              <a:rPr lang="hu-HU" dirty="0" smtClean="0"/>
              <a:t> beállítások</a:t>
            </a:r>
            <a:endParaRPr lang="hu-HU" dirty="0"/>
          </a:p>
        </p:txBody>
      </p:sp>
      <p:pic>
        <p:nvPicPr>
          <p:cNvPr id="5" name="Kép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37" y="1571897"/>
            <a:ext cx="5126809" cy="4959532"/>
          </a:xfrm>
          <a:prstGeom prst="rect">
            <a:avLst/>
          </a:prstGeom>
        </p:spPr>
      </p:pic>
      <p:sp>
        <p:nvSpPr>
          <p:cNvPr id="4" name="Téglalap 3"/>
          <p:cNvSpPr/>
          <p:nvPr/>
        </p:nvSpPr>
        <p:spPr>
          <a:xfrm>
            <a:off x="2272637" y="1571897"/>
            <a:ext cx="5126809" cy="495953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874948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24210" y="652508"/>
            <a:ext cx="8623663" cy="1325563"/>
          </a:xfrm>
        </p:spPr>
        <p:txBody>
          <a:bodyPr>
            <a:normAutofit fontScale="90000"/>
          </a:bodyPr>
          <a:lstStyle/>
          <a:p>
            <a:r>
              <a:rPr lang="hu-HU" dirty="0"/>
              <a:t>Statikus és Dinamikus forgalomirányítás:</a:t>
            </a:r>
            <a:br>
              <a:rPr lang="hu-HU" dirty="0"/>
            </a:br>
            <a:endParaRPr lang="hu-HU" dirty="0"/>
          </a:p>
        </p:txBody>
      </p:sp>
      <p:pic>
        <p:nvPicPr>
          <p:cNvPr id="4" name="Kép 3"/>
          <p:cNvPicPr/>
          <p:nvPr/>
        </p:nvPicPr>
        <p:blipFill>
          <a:blip r:embed="rId2"/>
          <a:stretch>
            <a:fillRect/>
          </a:stretch>
        </p:blipFill>
        <p:spPr>
          <a:xfrm>
            <a:off x="524210" y="1849755"/>
            <a:ext cx="3181350" cy="2305050"/>
          </a:xfrm>
          <a:prstGeom prst="rect">
            <a:avLst/>
          </a:prstGeom>
        </p:spPr>
      </p:pic>
      <p:pic>
        <p:nvPicPr>
          <p:cNvPr id="5" name="Kép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10" y="4380412"/>
            <a:ext cx="3895725" cy="152400"/>
          </a:xfrm>
          <a:prstGeom prst="rect">
            <a:avLst/>
          </a:prstGeom>
        </p:spPr>
      </p:pic>
      <p:pic>
        <p:nvPicPr>
          <p:cNvPr id="6" name="Kép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041" y="1853588"/>
            <a:ext cx="2804160" cy="1212850"/>
          </a:xfrm>
          <a:prstGeom prst="rect">
            <a:avLst/>
          </a:prstGeom>
        </p:spPr>
      </p:pic>
      <p:sp>
        <p:nvSpPr>
          <p:cNvPr id="7" name="Szövegdoboz 2"/>
          <p:cNvSpPr txBox="1">
            <a:spLocks noChangeArrowheads="1"/>
          </p:cNvSpPr>
          <p:nvPr/>
        </p:nvSpPr>
        <p:spPr bwMode="auto">
          <a:xfrm>
            <a:off x="4905646" y="3341370"/>
            <a:ext cx="1599655" cy="42154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hu-H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 az alhálózatok</a:t>
            </a:r>
          </a:p>
        </p:txBody>
      </p:sp>
      <p:pic>
        <p:nvPicPr>
          <p:cNvPr id="8" name="Kép 7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71" b="34737"/>
          <a:stretch/>
        </p:blipFill>
        <p:spPr>
          <a:xfrm>
            <a:off x="5045486" y="4267518"/>
            <a:ext cx="2385269" cy="1881597"/>
          </a:xfrm>
          <a:prstGeom prst="rect">
            <a:avLst/>
          </a:prstGeom>
        </p:spPr>
      </p:pic>
      <p:sp>
        <p:nvSpPr>
          <p:cNvPr id="9" name="Téglalap 8"/>
          <p:cNvSpPr/>
          <p:nvPr/>
        </p:nvSpPr>
        <p:spPr>
          <a:xfrm>
            <a:off x="5045486" y="4267517"/>
            <a:ext cx="2385269" cy="188159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44462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24210" y="652508"/>
            <a:ext cx="8623663" cy="1325563"/>
          </a:xfrm>
        </p:spPr>
        <p:txBody>
          <a:bodyPr>
            <a:normAutofit fontScale="90000"/>
          </a:bodyPr>
          <a:lstStyle/>
          <a:p>
            <a:r>
              <a:rPr lang="hu-HU" dirty="0"/>
              <a:t>Statikus és Dinamikus forgalomirányítás:</a:t>
            </a:r>
            <a:br>
              <a:rPr lang="hu-HU" dirty="0"/>
            </a:br>
            <a:endParaRPr lang="hu-HU" dirty="0"/>
          </a:p>
        </p:txBody>
      </p:sp>
      <p:pic>
        <p:nvPicPr>
          <p:cNvPr id="3" name="Kép 2"/>
          <p:cNvPicPr/>
          <p:nvPr/>
        </p:nvPicPr>
        <p:blipFill>
          <a:blip r:embed="rId2"/>
          <a:stretch>
            <a:fillRect/>
          </a:stretch>
        </p:blipFill>
        <p:spPr>
          <a:xfrm>
            <a:off x="524210" y="1759948"/>
            <a:ext cx="3152775" cy="2571750"/>
          </a:xfrm>
          <a:prstGeom prst="rect">
            <a:avLst/>
          </a:prstGeom>
        </p:spPr>
      </p:pic>
      <p:pic>
        <p:nvPicPr>
          <p:cNvPr id="4" name="Kép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10" y="4452257"/>
            <a:ext cx="3981450" cy="304800"/>
          </a:xfrm>
          <a:prstGeom prst="rect">
            <a:avLst/>
          </a:prstGeom>
        </p:spPr>
      </p:pic>
      <p:pic>
        <p:nvPicPr>
          <p:cNvPr id="5" name="Kép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374" y="1759948"/>
            <a:ext cx="3209925" cy="1333500"/>
          </a:xfrm>
          <a:prstGeom prst="rect">
            <a:avLst/>
          </a:prstGeom>
        </p:spPr>
      </p:pic>
      <p:pic>
        <p:nvPicPr>
          <p:cNvPr id="6" name="Kép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374" y="3207748"/>
            <a:ext cx="3152775" cy="1123950"/>
          </a:xfrm>
          <a:prstGeom prst="rect">
            <a:avLst/>
          </a:prstGeom>
        </p:spPr>
      </p:pic>
      <p:sp>
        <p:nvSpPr>
          <p:cNvPr id="7" name="Szövegdoboz 2"/>
          <p:cNvSpPr txBox="1">
            <a:spLocks noChangeArrowheads="1"/>
          </p:cNvSpPr>
          <p:nvPr/>
        </p:nvSpPr>
        <p:spPr bwMode="auto">
          <a:xfrm>
            <a:off x="4836041" y="4335508"/>
            <a:ext cx="1599655" cy="42154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hu-H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 az alhálózatok</a:t>
            </a:r>
          </a:p>
        </p:txBody>
      </p:sp>
      <p:pic>
        <p:nvPicPr>
          <p:cNvPr id="8" name="Kép 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224" y="4859520"/>
            <a:ext cx="2165850" cy="1593532"/>
          </a:xfrm>
          <a:prstGeom prst="rect">
            <a:avLst/>
          </a:prstGeom>
        </p:spPr>
      </p:pic>
      <p:sp>
        <p:nvSpPr>
          <p:cNvPr id="9" name="Téglalap 8"/>
          <p:cNvSpPr/>
          <p:nvPr/>
        </p:nvSpPr>
        <p:spPr>
          <a:xfrm>
            <a:off x="6700224" y="4859520"/>
            <a:ext cx="2165850" cy="159353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828540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24210" y="652508"/>
            <a:ext cx="8623663" cy="1325563"/>
          </a:xfrm>
        </p:spPr>
        <p:txBody>
          <a:bodyPr>
            <a:normAutofit fontScale="90000"/>
          </a:bodyPr>
          <a:lstStyle/>
          <a:p>
            <a:r>
              <a:rPr lang="hu-HU" dirty="0"/>
              <a:t>Statikus és Dinamikus forgalomirányítás:</a:t>
            </a:r>
            <a:br>
              <a:rPr lang="hu-HU" dirty="0"/>
            </a:br>
            <a:endParaRPr lang="hu-HU" dirty="0"/>
          </a:p>
        </p:txBody>
      </p:sp>
      <p:pic>
        <p:nvPicPr>
          <p:cNvPr id="9" name="Kép 8"/>
          <p:cNvPicPr/>
          <p:nvPr/>
        </p:nvPicPr>
        <p:blipFill>
          <a:blip r:embed="rId2"/>
          <a:stretch>
            <a:fillRect/>
          </a:stretch>
        </p:blipFill>
        <p:spPr>
          <a:xfrm>
            <a:off x="524210" y="1728787"/>
            <a:ext cx="3267075" cy="2181225"/>
          </a:xfrm>
          <a:prstGeom prst="rect">
            <a:avLst/>
          </a:prstGeom>
        </p:spPr>
      </p:pic>
      <p:pic>
        <p:nvPicPr>
          <p:cNvPr id="10" name="Kép 9"/>
          <p:cNvPicPr/>
          <p:nvPr/>
        </p:nvPicPr>
        <p:blipFill rotWithShape="1">
          <a:blip r:embed="rId3"/>
          <a:srcRect t="33332"/>
          <a:stretch/>
        </p:blipFill>
        <p:spPr bwMode="auto">
          <a:xfrm>
            <a:off x="561828" y="4075611"/>
            <a:ext cx="3933825" cy="152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Kép 10"/>
          <p:cNvPicPr/>
          <p:nvPr/>
        </p:nvPicPr>
        <p:blipFill>
          <a:blip r:embed="rId4"/>
          <a:stretch>
            <a:fillRect/>
          </a:stretch>
        </p:blipFill>
        <p:spPr>
          <a:xfrm>
            <a:off x="4675413" y="1728787"/>
            <a:ext cx="3049089" cy="1728516"/>
          </a:xfrm>
          <a:prstGeom prst="rect">
            <a:avLst/>
          </a:prstGeom>
        </p:spPr>
      </p:pic>
      <p:sp>
        <p:nvSpPr>
          <p:cNvPr id="12" name="Szövegdoboz 2"/>
          <p:cNvSpPr txBox="1">
            <a:spLocks noChangeArrowheads="1"/>
          </p:cNvSpPr>
          <p:nvPr/>
        </p:nvSpPr>
        <p:spPr bwMode="auto">
          <a:xfrm>
            <a:off x="4836041" y="3806462"/>
            <a:ext cx="1599655" cy="42154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hu-H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 az alhálózatok</a:t>
            </a:r>
          </a:p>
        </p:txBody>
      </p:sp>
      <p:pic>
        <p:nvPicPr>
          <p:cNvPr id="13" name="Kép 1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907" y="4405448"/>
            <a:ext cx="2524063" cy="1464129"/>
          </a:xfrm>
          <a:prstGeom prst="rect">
            <a:avLst/>
          </a:prstGeom>
        </p:spPr>
      </p:pic>
      <p:sp>
        <p:nvSpPr>
          <p:cNvPr id="8" name="Téglalap 7"/>
          <p:cNvSpPr/>
          <p:nvPr/>
        </p:nvSpPr>
        <p:spPr>
          <a:xfrm>
            <a:off x="5574906" y="4467497"/>
            <a:ext cx="2524063" cy="142621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99357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 megvalósítás során használt eszközök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Cisco 2960 kapcsoló 4db</a:t>
            </a:r>
          </a:p>
          <a:p>
            <a:r>
              <a:rPr lang="hu-HU" dirty="0" smtClean="0"/>
              <a:t>Cisco 4321 </a:t>
            </a:r>
            <a:r>
              <a:rPr lang="hu-HU" dirty="0" err="1" smtClean="0"/>
              <a:t>router</a:t>
            </a:r>
            <a:r>
              <a:rPr lang="hu-HU" dirty="0" smtClean="0"/>
              <a:t> 4db</a:t>
            </a:r>
          </a:p>
          <a:p>
            <a:r>
              <a:rPr lang="hu-HU" dirty="0"/>
              <a:t>1</a:t>
            </a:r>
            <a:r>
              <a:rPr lang="hu-HU" dirty="0" smtClean="0"/>
              <a:t>db </a:t>
            </a:r>
            <a:r>
              <a:rPr lang="hu-HU" dirty="0" err="1" smtClean="0"/>
              <a:t>windows</a:t>
            </a:r>
            <a:r>
              <a:rPr lang="hu-HU" dirty="0" smtClean="0"/>
              <a:t> szerver</a:t>
            </a:r>
          </a:p>
          <a:p>
            <a:r>
              <a:rPr lang="hu-HU" dirty="0" smtClean="0"/>
              <a:t>Okostelefon és laptop a távmunkás részére</a:t>
            </a:r>
          </a:p>
          <a:p>
            <a:r>
              <a:rPr lang="hu-HU" dirty="0" smtClean="0"/>
              <a:t>7db végberendezés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625968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24210" y="652508"/>
            <a:ext cx="8623663" cy="1325563"/>
          </a:xfrm>
        </p:spPr>
        <p:txBody>
          <a:bodyPr>
            <a:normAutofit fontScale="90000"/>
          </a:bodyPr>
          <a:lstStyle/>
          <a:p>
            <a:r>
              <a:rPr lang="hu-HU" dirty="0"/>
              <a:t>Statikus és Dinamikus forgalomirányítás:</a:t>
            </a:r>
            <a:br>
              <a:rPr lang="hu-HU" dirty="0"/>
            </a:br>
            <a:endParaRPr lang="hu-HU" dirty="0"/>
          </a:p>
        </p:txBody>
      </p:sp>
      <p:pic>
        <p:nvPicPr>
          <p:cNvPr id="3" name="Kép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10" y="1835468"/>
            <a:ext cx="3038475" cy="1724025"/>
          </a:xfrm>
          <a:prstGeom prst="rect">
            <a:avLst/>
          </a:prstGeom>
        </p:spPr>
      </p:pic>
      <p:pic>
        <p:nvPicPr>
          <p:cNvPr id="4" name="Kép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10" y="3788637"/>
            <a:ext cx="3276600" cy="1057275"/>
          </a:xfrm>
          <a:prstGeom prst="rect">
            <a:avLst/>
          </a:prstGeom>
        </p:spPr>
      </p:pic>
      <p:sp>
        <p:nvSpPr>
          <p:cNvPr id="5" name="Szövegdoboz 2"/>
          <p:cNvSpPr txBox="1">
            <a:spLocks noChangeArrowheads="1"/>
          </p:cNvSpPr>
          <p:nvPr/>
        </p:nvSpPr>
        <p:spPr bwMode="auto">
          <a:xfrm>
            <a:off x="3955796" y="3367088"/>
            <a:ext cx="1599655" cy="42154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hu-H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 az alhálózatok</a:t>
            </a:r>
          </a:p>
        </p:txBody>
      </p:sp>
      <p:pic>
        <p:nvPicPr>
          <p:cNvPr id="6" name="Kép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943" y="2491059"/>
            <a:ext cx="2270080" cy="1915477"/>
          </a:xfrm>
          <a:prstGeom prst="rect">
            <a:avLst/>
          </a:prstGeom>
        </p:spPr>
      </p:pic>
      <p:sp>
        <p:nvSpPr>
          <p:cNvPr id="7" name="Téglalap 6"/>
          <p:cNvSpPr/>
          <p:nvPr/>
        </p:nvSpPr>
        <p:spPr>
          <a:xfrm>
            <a:off x="6185943" y="2491059"/>
            <a:ext cx="2270080" cy="191547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304164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SSH kapcsolat</a:t>
            </a:r>
            <a:endParaRPr lang="hu-HU" dirty="0"/>
          </a:p>
        </p:txBody>
      </p:sp>
      <p:pic>
        <p:nvPicPr>
          <p:cNvPr id="4" name="Kép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323" y="1429430"/>
            <a:ext cx="5143437" cy="5136833"/>
          </a:xfrm>
          <a:prstGeom prst="rect">
            <a:avLst/>
          </a:prstGeom>
        </p:spPr>
      </p:pic>
      <p:pic>
        <p:nvPicPr>
          <p:cNvPr id="6" name="Kép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09" y="3063512"/>
            <a:ext cx="1325880" cy="1497330"/>
          </a:xfrm>
          <a:prstGeom prst="rect">
            <a:avLst/>
          </a:prstGeom>
        </p:spPr>
      </p:pic>
      <p:pic>
        <p:nvPicPr>
          <p:cNvPr id="7" name="Kép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994" y="3063512"/>
            <a:ext cx="1502613" cy="1236854"/>
          </a:xfrm>
          <a:prstGeom prst="rect">
            <a:avLst/>
          </a:prstGeom>
        </p:spPr>
      </p:pic>
      <p:sp>
        <p:nvSpPr>
          <p:cNvPr id="8" name="Téglalap 7"/>
          <p:cNvSpPr/>
          <p:nvPr/>
        </p:nvSpPr>
        <p:spPr>
          <a:xfrm>
            <a:off x="524209" y="3063512"/>
            <a:ext cx="1325880" cy="149733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/>
          <p:cNvSpPr/>
          <p:nvPr/>
        </p:nvSpPr>
        <p:spPr>
          <a:xfrm>
            <a:off x="7821993" y="3063512"/>
            <a:ext cx="1532997" cy="123685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Téglalap 9"/>
          <p:cNvSpPr/>
          <p:nvPr/>
        </p:nvSpPr>
        <p:spPr>
          <a:xfrm>
            <a:off x="2264323" y="1429429"/>
            <a:ext cx="5143437" cy="513683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22842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SSH kapcsolat</a:t>
            </a:r>
            <a:endParaRPr lang="hu-HU" dirty="0"/>
          </a:p>
        </p:txBody>
      </p:sp>
      <p:pic>
        <p:nvPicPr>
          <p:cNvPr id="5" name="Kép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084" y="1621018"/>
            <a:ext cx="4899915" cy="4997495"/>
          </a:xfrm>
          <a:prstGeom prst="rect">
            <a:avLst/>
          </a:prstGeom>
        </p:spPr>
      </p:pic>
      <p:pic>
        <p:nvPicPr>
          <p:cNvPr id="6" name="Kép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07" y="3104061"/>
            <a:ext cx="940435" cy="1363980"/>
          </a:xfrm>
          <a:prstGeom prst="rect">
            <a:avLst/>
          </a:prstGeom>
        </p:spPr>
      </p:pic>
      <p:pic>
        <p:nvPicPr>
          <p:cNvPr id="7" name="Kép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259" y="3167624"/>
            <a:ext cx="1502613" cy="1236854"/>
          </a:xfrm>
          <a:prstGeom prst="rect">
            <a:avLst/>
          </a:prstGeom>
        </p:spPr>
      </p:pic>
      <p:sp>
        <p:nvSpPr>
          <p:cNvPr id="8" name="Téglalap 7"/>
          <p:cNvSpPr/>
          <p:nvPr/>
        </p:nvSpPr>
        <p:spPr>
          <a:xfrm>
            <a:off x="775107" y="3104061"/>
            <a:ext cx="940435" cy="136398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/>
          <p:cNvSpPr/>
          <p:nvPr/>
        </p:nvSpPr>
        <p:spPr>
          <a:xfrm>
            <a:off x="7645258" y="3167624"/>
            <a:ext cx="1502613" cy="123685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Téglalap 9"/>
          <p:cNvSpPr/>
          <p:nvPr/>
        </p:nvSpPr>
        <p:spPr>
          <a:xfrm>
            <a:off x="2386084" y="1621017"/>
            <a:ext cx="4899915" cy="499749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58564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SSH kapcsolat</a:t>
            </a:r>
            <a:endParaRPr lang="hu-HU" dirty="0"/>
          </a:p>
        </p:txBody>
      </p:sp>
      <p:pic>
        <p:nvPicPr>
          <p:cNvPr id="5" name="Kép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086" y="1459911"/>
            <a:ext cx="5205912" cy="5284878"/>
          </a:xfrm>
          <a:prstGeom prst="rect">
            <a:avLst/>
          </a:prstGeom>
        </p:spPr>
      </p:pic>
      <p:pic>
        <p:nvPicPr>
          <p:cNvPr id="6" name="Kép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10" y="3375660"/>
            <a:ext cx="1348740" cy="1203960"/>
          </a:xfrm>
          <a:prstGeom prst="rect">
            <a:avLst/>
          </a:prstGeom>
        </p:spPr>
      </p:pic>
      <p:pic>
        <p:nvPicPr>
          <p:cNvPr id="7" name="Kép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134" y="3342766"/>
            <a:ext cx="1502613" cy="1236854"/>
          </a:xfrm>
          <a:prstGeom prst="rect">
            <a:avLst/>
          </a:prstGeom>
        </p:spPr>
      </p:pic>
      <p:sp>
        <p:nvSpPr>
          <p:cNvPr id="8" name="Téglalap 7"/>
          <p:cNvSpPr/>
          <p:nvPr/>
        </p:nvSpPr>
        <p:spPr>
          <a:xfrm>
            <a:off x="524210" y="3375660"/>
            <a:ext cx="1348740" cy="120396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/>
          <p:cNvSpPr/>
          <p:nvPr/>
        </p:nvSpPr>
        <p:spPr>
          <a:xfrm>
            <a:off x="7799134" y="3342766"/>
            <a:ext cx="1528808" cy="12491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473901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WAN</a:t>
            </a:r>
            <a:endParaRPr lang="hu-HU" dirty="0"/>
          </a:p>
        </p:txBody>
      </p:sp>
      <p:pic>
        <p:nvPicPr>
          <p:cNvPr id="4" name="Kép 3"/>
          <p:cNvPicPr/>
          <p:nvPr/>
        </p:nvPicPr>
        <p:blipFill>
          <a:blip r:embed="rId2"/>
          <a:stretch>
            <a:fillRect/>
          </a:stretch>
        </p:blipFill>
        <p:spPr>
          <a:xfrm>
            <a:off x="3888304" y="1728787"/>
            <a:ext cx="1895475" cy="352425"/>
          </a:xfrm>
          <a:prstGeom prst="rect">
            <a:avLst/>
          </a:prstGeom>
        </p:spPr>
      </p:pic>
      <p:pic>
        <p:nvPicPr>
          <p:cNvPr id="5" name="Kép 4"/>
          <p:cNvPicPr/>
          <p:nvPr/>
        </p:nvPicPr>
        <p:blipFill>
          <a:blip r:embed="rId3"/>
          <a:stretch>
            <a:fillRect/>
          </a:stretch>
        </p:blipFill>
        <p:spPr>
          <a:xfrm>
            <a:off x="524212" y="2316027"/>
            <a:ext cx="4004246" cy="923562"/>
          </a:xfrm>
          <a:prstGeom prst="rect">
            <a:avLst/>
          </a:prstGeom>
        </p:spPr>
      </p:pic>
      <p:pic>
        <p:nvPicPr>
          <p:cNvPr id="6" name="Kép 5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10" b="30486"/>
          <a:stretch/>
        </p:blipFill>
        <p:spPr>
          <a:xfrm>
            <a:off x="1168645" y="3712845"/>
            <a:ext cx="1687766" cy="1611040"/>
          </a:xfrm>
          <a:prstGeom prst="rect">
            <a:avLst/>
          </a:prstGeom>
        </p:spPr>
      </p:pic>
      <p:pic>
        <p:nvPicPr>
          <p:cNvPr id="7" name="Kép 6"/>
          <p:cNvPicPr/>
          <p:nvPr/>
        </p:nvPicPr>
        <p:blipFill>
          <a:blip r:embed="rId5"/>
          <a:stretch>
            <a:fillRect/>
          </a:stretch>
        </p:blipFill>
        <p:spPr>
          <a:xfrm>
            <a:off x="5357467" y="2316027"/>
            <a:ext cx="4100041" cy="971278"/>
          </a:xfrm>
          <a:prstGeom prst="rect">
            <a:avLst/>
          </a:prstGeom>
        </p:spPr>
      </p:pic>
      <p:pic>
        <p:nvPicPr>
          <p:cNvPr id="8" name="Kép 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81" y="3712845"/>
            <a:ext cx="1785256" cy="1611040"/>
          </a:xfrm>
          <a:prstGeom prst="rect">
            <a:avLst/>
          </a:prstGeom>
        </p:spPr>
      </p:pic>
      <p:sp>
        <p:nvSpPr>
          <p:cNvPr id="9" name="Téglalap 8"/>
          <p:cNvSpPr/>
          <p:nvPr/>
        </p:nvSpPr>
        <p:spPr>
          <a:xfrm>
            <a:off x="1168645" y="3712844"/>
            <a:ext cx="1687766" cy="161398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Téglalap 9"/>
          <p:cNvSpPr/>
          <p:nvPr/>
        </p:nvSpPr>
        <p:spPr>
          <a:xfrm>
            <a:off x="6383381" y="3712844"/>
            <a:ext cx="1785256" cy="161399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656586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WAN</a:t>
            </a:r>
            <a:endParaRPr lang="hu-HU" dirty="0"/>
          </a:p>
        </p:txBody>
      </p:sp>
      <p:pic>
        <p:nvPicPr>
          <p:cNvPr id="6" name="Kép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11" y="2307454"/>
            <a:ext cx="4552886" cy="1062763"/>
          </a:xfrm>
          <a:prstGeom prst="rect">
            <a:avLst/>
          </a:prstGeom>
        </p:spPr>
      </p:pic>
      <p:pic>
        <p:nvPicPr>
          <p:cNvPr id="7" name="Kép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028" y="3808639"/>
            <a:ext cx="1785256" cy="1611040"/>
          </a:xfrm>
          <a:prstGeom prst="rect">
            <a:avLst/>
          </a:prstGeom>
        </p:spPr>
      </p:pic>
      <p:pic>
        <p:nvPicPr>
          <p:cNvPr id="9" name="Kép 8"/>
          <p:cNvPicPr/>
          <p:nvPr/>
        </p:nvPicPr>
        <p:blipFill>
          <a:blip r:embed="rId4"/>
          <a:stretch>
            <a:fillRect/>
          </a:stretch>
        </p:blipFill>
        <p:spPr>
          <a:xfrm>
            <a:off x="3888304" y="1728787"/>
            <a:ext cx="1895475" cy="352425"/>
          </a:xfrm>
          <a:prstGeom prst="rect">
            <a:avLst/>
          </a:prstGeom>
        </p:spPr>
      </p:pic>
      <p:pic>
        <p:nvPicPr>
          <p:cNvPr id="10" name="Kép 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154" y="3608296"/>
            <a:ext cx="2551612" cy="1811383"/>
          </a:xfrm>
          <a:prstGeom prst="rect">
            <a:avLst/>
          </a:prstGeom>
        </p:spPr>
      </p:pic>
      <p:pic>
        <p:nvPicPr>
          <p:cNvPr id="11" name="Kép 10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560" y="2329860"/>
            <a:ext cx="4188824" cy="1062763"/>
          </a:xfrm>
          <a:prstGeom prst="rect">
            <a:avLst/>
          </a:prstGeom>
        </p:spPr>
      </p:pic>
      <p:sp>
        <p:nvSpPr>
          <p:cNvPr id="12" name="Téglalap 11"/>
          <p:cNvSpPr/>
          <p:nvPr/>
        </p:nvSpPr>
        <p:spPr>
          <a:xfrm>
            <a:off x="1456028" y="3808639"/>
            <a:ext cx="1785256" cy="161104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églalap 12"/>
          <p:cNvSpPr/>
          <p:nvPr/>
        </p:nvSpPr>
        <p:spPr>
          <a:xfrm>
            <a:off x="5643154" y="3608295"/>
            <a:ext cx="2551612" cy="181138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0182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WAN</a:t>
            </a:r>
            <a:endParaRPr lang="hu-HU" dirty="0"/>
          </a:p>
        </p:txBody>
      </p:sp>
      <p:pic>
        <p:nvPicPr>
          <p:cNvPr id="4" name="Kép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304" y="1635034"/>
            <a:ext cx="1895475" cy="352425"/>
          </a:xfrm>
          <a:prstGeom prst="rect">
            <a:avLst/>
          </a:prstGeom>
        </p:spPr>
      </p:pic>
      <p:pic>
        <p:nvPicPr>
          <p:cNvPr id="6" name="Kép 5"/>
          <p:cNvPicPr/>
          <p:nvPr/>
        </p:nvPicPr>
        <p:blipFill>
          <a:blip r:embed="rId3"/>
          <a:stretch>
            <a:fillRect/>
          </a:stretch>
        </p:blipFill>
        <p:spPr>
          <a:xfrm>
            <a:off x="376165" y="2388871"/>
            <a:ext cx="4457092" cy="955221"/>
          </a:xfrm>
          <a:prstGeom prst="rect">
            <a:avLst/>
          </a:prstGeom>
        </p:spPr>
      </p:pic>
      <p:pic>
        <p:nvPicPr>
          <p:cNvPr id="7" name="Kép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82" y="3635692"/>
            <a:ext cx="2617742" cy="1839549"/>
          </a:xfrm>
          <a:prstGeom prst="rect">
            <a:avLst/>
          </a:prstGeom>
        </p:spPr>
      </p:pic>
      <p:pic>
        <p:nvPicPr>
          <p:cNvPr id="8" name="Kép 7"/>
          <p:cNvPicPr/>
          <p:nvPr/>
        </p:nvPicPr>
        <p:blipFill>
          <a:blip r:embed="rId5"/>
          <a:stretch>
            <a:fillRect/>
          </a:stretch>
        </p:blipFill>
        <p:spPr>
          <a:xfrm>
            <a:off x="5042263" y="2323556"/>
            <a:ext cx="4528457" cy="1020536"/>
          </a:xfrm>
          <a:prstGeom prst="rect">
            <a:avLst/>
          </a:prstGeom>
        </p:spPr>
      </p:pic>
      <p:pic>
        <p:nvPicPr>
          <p:cNvPr id="9" name="Kép 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670" y="3924709"/>
            <a:ext cx="2188301" cy="1550532"/>
          </a:xfrm>
          <a:prstGeom prst="rect">
            <a:avLst/>
          </a:prstGeom>
        </p:spPr>
      </p:pic>
      <p:sp>
        <p:nvSpPr>
          <p:cNvPr id="10" name="Téglalap 9"/>
          <p:cNvSpPr/>
          <p:nvPr/>
        </p:nvSpPr>
        <p:spPr>
          <a:xfrm>
            <a:off x="1003182" y="3635691"/>
            <a:ext cx="2617742" cy="189370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 10"/>
          <p:cNvSpPr/>
          <p:nvPr/>
        </p:nvSpPr>
        <p:spPr>
          <a:xfrm>
            <a:off x="5910669" y="3924709"/>
            <a:ext cx="2188301" cy="155053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252822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PING tesztek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000" dirty="0" smtClean="0"/>
              <a:t>Benjámin - Egon</a:t>
            </a:r>
            <a:endParaRPr lang="hu-HU" sz="2000" dirty="0"/>
          </a:p>
        </p:txBody>
      </p:sp>
      <p:pic>
        <p:nvPicPr>
          <p:cNvPr id="4" name="Kép 3"/>
          <p:cNvPicPr/>
          <p:nvPr/>
        </p:nvPicPr>
        <p:blipFill>
          <a:blip r:embed="rId2"/>
          <a:stretch>
            <a:fillRect/>
          </a:stretch>
        </p:blipFill>
        <p:spPr>
          <a:xfrm>
            <a:off x="752656" y="2186850"/>
            <a:ext cx="5003710" cy="2376441"/>
          </a:xfrm>
          <a:prstGeom prst="rect">
            <a:avLst/>
          </a:prstGeom>
        </p:spPr>
      </p:pic>
      <p:pic>
        <p:nvPicPr>
          <p:cNvPr id="5" name="Kép 4"/>
          <p:cNvPicPr/>
          <p:nvPr/>
        </p:nvPicPr>
        <p:blipFill>
          <a:blip r:embed="rId3"/>
          <a:stretch>
            <a:fillRect/>
          </a:stretch>
        </p:blipFill>
        <p:spPr>
          <a:xfrm>
            <a:off x="3254511" y="4629627"/>
            <a:ext cx="5831024" cy="2084682"/>
          </a:xfrm>
          <a:prstGeom prst="rect">
            <a:avLst/>
          </a:prstGeom>
        </p:spPr>
      </p:pic>
      <p:sp>
        <p:nvSpPr>
          <p:cNvPr id="8" name="Téglalap 7"/>
          <p:cNvSpPr/>
          <p:nvPr/>
        </p:nvSpPr>
        <p:spPr>
          <a:xfrm>
            <a:off x="752656" y="2186850"/>
            <a:ext cx="5003710" cy="237644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0" name="Egyenes összekötő nyíllal 9"/>
          <p:cNvCxnSpPr/>
          <p:nvPr/>
        </p:nvCxnSpPr>
        <p:spPr>
          <a:xfrm>
            <a:off x="3946733" y="5733845"/>
            <a:ext cx="4419483" cy="657158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zis 10"/>
          <p:cNvSpPr/>
          <p:nvPr/>
        </p:nvSpPr>
        <p:spPr>
          <a:xfrm>
            <a:off x="3371967" y="5445713"/>
            <a:ext cx="574766" cy="5762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/>
          <p:cNvSpPr/>
          <p:nvPr/>
        </p:nvSpPr>
        <p:spPr>
          <a:xfrm>
            <a:off x="8366216" y="6125451"/>
            <a:ext cx="574766" cy="5762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880950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PING tesztek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24211" y="1824445"/>
            <a:ext cx="8623663" cy="4387352"/>
          </a:xfrm>
        </p:spPr>
        <p:txBody>
          <a:bodyPr>
            <a:normAutofit/>
          </a:bodyPr>
          <a:lstStyle/>
          <a:p>
            <a:r>
              <a:rPr lang="hu-HU" sz="2000" dirty="0" smtClean="0"/>
              <a:t>Dönci Laptop - Benjámin</a:t>
            </a:r>
            <a:endParaRPr lang="hu-HU" sz="2000" dirty="0"/>
          </a:p>
        </p:txBody>
      </p:sp>
      <p:pic>
        <p:nvPicPr>
          <p:cNvPr id="4" name="Kép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042" y="4551996"/>
            <a:ext cx="4562475" cy="2143125"/>
          </a:xfrm>
          <a:prstGeom prst="rect">
            <a:avLst/>
          </a:prstGeom>
        </p:spPr>
      </p:pic>
      <p:pic>
        <p:nvPicPr>
          <p:cNvPr id="5" name="Kép 4"/>
          <p:cNvPicPr/>
          <p:nvPr/>
        </p:nvPicPr>
        <p:blipFill>
          <a:blip r:embed="rId3"/>
          <a:stretch>
            <a:fillRect/>
          </a:stretch>
        </p:blipFill>
        <p:spPr>
          <a:xfrm>
            <a:off x="524212" y="2213630"/>
            <a:ext cx="4648680" cy="2192907"/>
          </a:xfrm>
          <a:prstGeom prst="rect">
            <a:avLst/>
          </a:prstGeom>
        </p:spPr>
      </p:pic>
      <p:sp>
        <p:nvSpPr>
          <p:cNvPr id="8" name="Téglalap 7"/>
          <p:cNvSpPr/>
          <p:nvPr/>
        </p:nvSpPr>
        <p:spPr>
          <a:xfrm>
            <a:off x="4836041" y="4551995"/>
            <a:ext cx="4562475" cy="214312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9" name="Egyenes összekötő nyíllal 8"/>
          <p:cNvCxnSpPr/>
          <p:nvPr/>
        </p:nvCxnSpPr>
        <p:spPr>
          <a:xfrm>
            <a:off x="1107591" y="3221925"/>
            <a:ext cx="2457030" cy="816249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zis 11"/>
          <p:cNvSpPr/>
          <p:nvPr/>
        </p:nvSpPr>
        <p:spPr>
          <a:xfrm>
            <a:off x="644842" y="2733819"/>
            <a:ext cx="574766" cy="5762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/>
          <p:cNvSpPr/>
          <p:nvPr/>
        </p:nvSpPr>
        <p:spPr>
          <a:xfrm>
            <a:off x="3506607" y="3903002"/>
            <a:ext cx="574766" cy="5762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64345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ACL</a:t>
            </a:r>
            <a:endParaRPr lang="hu-HU" dirty="0"/>
          </a:p>
        </p:txBody>
      </p:sp>
      <p:pic>
        <p:nvPicPr>
          <p:cNvPr id="4" name="Kép 3"/>
          <p:cNvPicPr/>
          <p:nvPr/>
        </p:nvPicPr>
        <p:blipFill>
          <a:blip r:embed="rId2"/>
          <a:stretch>
            <a:fillRect/>
          </a:stretch>
        </p:blipFill>
        <p:spPr>
          <a:xfrm>
            <a:off x="524211" y="2062569"/>
            <a:ext cx="5837057" cy="1612447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908" y="4259148"/>
            <a:ext cx="5575862" cy="1474697"/>
          </a:xfrm>
          <a:prstGeom prst="rect">
            <a:avLst/>
          </a:prstGeom>
        </p:spPr>
      </p:pic>
      <p:cxnSp>
        <p:nvCxnSpPr>
          <p:cNvPr id="8" name="Egyenes összekötő 7"/>
          <p:cNvCxnSpPr/>
          <p:nvPr/>
        </p:nvCxnSpPr>
        <p:spPr>
          <a:xfrm>
            <a:off x="3770908" y="4259148"/>
            <a:ext cx="259036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gyenes összekötő 8"/>
          <p:cNvCxnSpPr/>
          <p:nvPr/>
        </p:nvCxnSpPr>
        <p:spPr>
          <a:xfrm flipV="1">
            <a:off x="3770908" y="4259148"/>
            <a:ext cx="0" cy="147469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10"/>
          <p:cNvCxnSpPr/>
          <p:nvPr/>
        </p:nvCxnSpPr>
        <p:spPr>
          <a:xfrm>
            <a:off x="3770908" y="5733845"/>
            <a:ext cx="259036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11"/>
          <p:cNvCxnSpPr/>
          <p:nvPr/>
        </p:nvCxnSpPr>
        <p:spPr>
          <a:xfrm>
            <a:off x="6361268" y="4259148"/>
            <a:ext cx="0" cy="85278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13"/>
          <p:cNvCxnSpPr/>
          <p:nvPr/>
        </p:nvCxnSpPr>
        <p:spPr>
          <a:xfrm>
            <a:off x="6361268" y="5251269"/>
            <a:ext cx="0" cy="48257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gyenes összekötő 15"/>
          <p:cNvCxnSpPr/>
          <p:nvPr/>
        </p:nvCxnSpPr>
        <p:spPr>
          <a:xfrm>
            <a:off x="7210697" y="4259148"/>
            <a:ext cx="213607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gyenes összekötő 18"/>
          <p:cNvCxnSpPr/>
          <p:nvPr/>
        </p:nvCxnSpPr>
        <p:spPr>
          <a:xfrm flipV="1">
            <a:off x="7210697" y="4259148"/>
            <a:ext cx="0" cy="7744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gyenes összekötő 20"/>
          <p:cNvCxnSpPr/>
          <p:nvPr/>
        </p:nvCxnSpPr>
        <p:spPr>
          <a:xfrm>
            <a:off x="7210697" y="5312229"/>
            <a:ext cx="0" cy="42161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/>
          <p:cNvCxnSpPr/>
          <p:nvPr/>
        </p:nvCxnSpPr>
        <p:spPr>
          <a:xfrm>
            <a:off x="7210697" y="5733845"/>
            <a:ext cx="213607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gyenes összekötő 24"/>
          <p:cNvCxnSpPr/>
          <p:nvPr/>
        </p:nvCxnSpPr>
        <p:spPr>
          <a:xfrm flipV="1">
            <a:off x="9346770" y="4259148"/>
            <a:ext cx="0" cy="147469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lipszis 26"/>
          <p:cNvSpPr/>
          <p:nvPr/>
        </p:nvSpPr>
        <p:spPr>
          <a:xfrm>
            <a:off x="3770907" y="4267017"/>
            <a:ext cx="574766" cy="5762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Ellipszis 27"/>
          <p:cNvSpPr/>
          <p:nvPr/>
        </p:nvSpPr>
        <p:spPr>
          <a:xfrm>
            <a:off x="8772003" y="4209425"/>
            <a:ext cx="574766" cy="5762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Ellipszis 28"/>
          <p:cNvSpPr/>
          <p:nvPr/>
        </p:nvSpPr>
        <p:spPr>
          <a:xfrm>
            <a:off x="8772003" y="5183144"/>
            <a:ext cx="574766" cy="5762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647528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TOPOLÓGIA:</a:t>
            </a:r>
            <a:endParaRPr lang="en-US" dirty="0"/>
          </a:p>
        </p:txBody>
      </p:sp>
      <p:pic>
        <p:nvPicPr>
          <p:cNvPr id="1026" name="Picture 2" descr="t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57" y="1742939"/>
            <a:ext cx="5500810" cy="4462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99713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Weboldal elérés</a:t>
            </a:r>
            <a:endParaRPr lang="hu-HU" dirty="0"/>
          </a:p>
        </p:txBody>
      </p:sp>
      <p:pic>
        <p:nvPicPr>
          <p:cNvPr id="4" name="Kép 3"/>
          <p:cNvPicPr/>
          <p:nvPr/>
        </p:nvPicPr>
        <p:blipFill>
          <a:blip r:embed="rId2"/>
          <a:stretch>
            <a:fillRect/>
          </a:stretch>
        </p:blipFill>
        <p:spPr>
          <a:xfrm>
            <a:off x="274582" y="1838732"/>
            <a:ext cx="3629778" cy="3717336"/>
          </a:xfrm>
          <a:prstGeom prst="rect">
            <a:avLst/>
          </a:prstGeom>
        </p:spPr>
      </p:pic>
      <p:pic>
        <p:nvPicPr>
          <p:cNvPr id="5" name="Kép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295" y="3315752"/>
            <a:ext cx="5364305" cy="1099493"/>
          </a:xfrm>
          <a:prstGeom prst="rect">
            <a:avLst/>
          </a:prstGeom>
        </p:spPr>
      </p:pic>
      <p:sp>
        <p:nvSpPr>
          <p:cNvPr id="8" name="Téglalap 7"/>
          <p:cNvSpPr/>
          <p:nvPr/>
        </p:nvSpPr>
        <p:spPr>
          <a:xfrm>
            <a:off x="274582" y="1778253"/>
            <a:ext cx="3629778" cy="377781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/>
          <p:cNvSpPr/>
          <p:nvPr/>
        </p:nvSpPr>
        <p:spPr>
          <a:xfrm>
            <a:off x="4676910" y="3396410"/>
            <a:ext cx="574766" cy="5762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/>
          <p:cNvSpPr/>
          <p:nvPr/>
        </p:nvSpPr>
        <p:spPr>
          <a:xfrm>
            <a:off x="9015068" y="3379028"/>
            <a:ext cx="574766" cy="5762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192635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Trello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70" y="2253204"/>
            <a:ext cx="5899747" cy="2808516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226" y="2743055"/>
            <a:ext cx="2799534" cy="1828814"/>
          </a:xfrm>
          <a:prstGeom prst="rect">
            <a:avLst/>
          </a:prstGeom>
        </p:spPr>
      </p:pic>
      <p:sp>
        <p:nvSpPr>
          <p:cNvPr id="6" name="Téglalap 5"/>
          <p:cNvSpPr/>
          <p:nvPr/>
        </p:nvSpPr>
        <p:spPr>
          <a:xfrm>
            <a:off x="223470" y="2253204"/>
            <a:ext cx="5899747" cy="280851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 6"/>
          <p:cNvSpPr/>
          <p:nvPr/>
        </p:nvSpPr>
        <p:spPr>
          <a:xfrm>
            <a:off x="6710226" y="2743054"/>
            <a:ext cx="2799534" cy="184881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695463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GitHub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37" y="1841862"/>
            <a:ext cx="6836620" cy="4519909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933" y="3373153"/>
            <a:ext cx="2257425" cy="1457325"/>
          </a:xfrm>
          <a:prstGeom prst="rect">
            <a:avLst/>
          </a:prstGeom>
        </p:spPr>
      </p:pic>
      <p:sp>
        <p:nvSpPr>
          <p:cNvPr id="6" name="Téglalap 5"/>
          <p:cNvSpPr/>
          <p:nvPr/>
        </p:nvSpPr>
        <p:spPr>
          <a:xfrm>
            <a:off x="245537" y="1841861"/>
            <a:ext cx="6836620" cy="451990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 6"/>
          <p:cNvSpPr/>
          <p:nvPr/>
        </p:nvSpPr>
        <p:spPr>
          <a:xfrm>
            <a:off x="7248932" y="3373152"/>
            <a:ext cx="2257425" cy="145732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453872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Nehézségek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000" dirty="0" smtClean="0"/>
              <a:t>ACL</a:t>
            </a:r>
          </a:p>
          <a:p>
            <a:r>
              <a:rPr lang="hu-HU" sz="2000" dirty="0" smtClean="0"/>
              <a:t>HSRP</a:t>
            </a:r>
          </a:p>
          <a:p>
            <a:r>
              <a:rPr lang="hu-HU" sz="2000" dirty="0" smtClean="0"/>
              <a:t>OSPFv3</a:t>
            </a:r>
          </a:p>
          <a:p>
            <a:r>
              <a:rPr lang="hu-HU" sz="2000" dirty="0" smtClean="0"/>
              <a:t>IPv6 címzés</a:t>
            </a:r>
          </a:p>
          <a:p>
            <a:r>
              <a:rPr lang="hu-HU" sz="2000" dirty="0" smtClean="0"/>
              <a:t>NAT</a:t>
            </a:r>
          </a:p>
          <a:p>
            <a:endParaRPr lang="hu-HU" sz="2000" dirty="0" smtClean="0"/>
          </a:p>
          <a:p>
            <a:endParaRPr lang="hu-HU" sz="2000" dirty="0" smtClean="0"/>
          </a:p>
          <a:p>
            <a:endParaRPr lang="hu-HU" sz="2000" dirty="0"/>
          </a:p>
        </p:txBody>
      </p:sp>
      <p:pic>
        <p:nvPicPr>
          <p:cNvPr id="2050" name="Picture 2" descr="Sisyphus - Meme Generator (Lazy Mode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193" y="1511482"/>
            <a:ext cx="4029710" cy="294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églalap 4"/>
          <p:cNvSpPr/>
          <p:nvPr/>
        </p:nvSpPr>
        <p:spPr>
          <a:xfrm>
            <a:off x="4440193" y="1511482"/>
            <a:ext cx="4029710" cy="294730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470703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Segítség kérés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000" dirty="0" smtClean="0"/>
              <a:t>Tanári segítség</a:t>
            </a:r>
          </a:p>
          <a:p>
            <a:r>
              <a:rPr lang="hu-HU" sz="2000" dirty="0" err="1" smtClean="0"/>
              <a:t>Netacad</a:t>
            </a:r>
            <a:endParaRPr lang="hu-HU" sz="2000" dirty="0" smtClean="0"/>
          </a:p>
          <a:p>
            <a:r>
              <a:rPr lang="hu-HU" sz="2000" dirty="0" err="1" smtClean="0"/>
              <a:t>ChatGPT</a:t>
            </a:r>
            <a:endParaRPr lang="hu-HU" sz="2000" dirty="0" smtClean="0"/>
          </a:p>
          <a:p>
            <a:r>
              <a:rPr lang="hu-HU" sz="2000" dirty="0" smtClean="0"/>
              <a:t>Többi csapatok által való segítség</a:t>
            </a:r>
          </a:p>
          <a:p>
            <a:r>
              <a:rPr lang="hu-HU" sz="2000" dirty="0" smtClean="0"/>
              <a:t>Csapaton belüli segítség</a:t>
            </a:r>
            <a:endParaRPr lang="hu-HU" sz="2000" dirty="0"/>
          </a:p>
        </p:txBody>
      </p:sp>
      <p:pic>
        <p:nvPicPr>
          <p:cNvPr id="3076" name="Picture 4" descr="‪🤔Positivity ‬ | Funny emoji, Emoticon, Funny emot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438" y="1742939"/>
            <a:ext cx="3212054" cy="3139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5235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Összegzés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000" dirty="0" smtClean="0"/>
              <a:t>Összegezve és a nehézségek kivételével a csoportmunka megfelelően zajlott és sikerült egy-két dolog kivételével mindent sikeresen megoldani.</a:t>
            </a:r>
            <a:endParaRPr lang="hu-HU" sz="2000" dirty="0"/>
          </a:p>
        </p:txBody>
      </p:sp>
      <p:pic>
        <p:nvPicPr>
          <p:cNvPr id="1026" name="Picture 2" descr="Building Effective Teams - 5 Actions For Team Leader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228" y="2855344"/>
            <a:ext cx="3694521" cy="23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églalap 4"/>
          <p:cNvSpPr/>
          <p:nvPr/>
        </p:nvSpPr>
        <p:spPr>
          <a:xfrm>
            <a:off x="5312227" y="2855344"/>
            <a:ext cx="3694521" cy="23603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856740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24210" y="0"/>
            <a:ext cx="8623663" cy="1325563"/>
          </a:xfrm>
        </p:spPr>
        <p:txBody>
          <a:bodyPr/>
          <a:lstStyle/>
          <a:p>
            <a:r>
              <a:rPr lang="hu-HU" dirty="0" smtClean="0"/>
              <a:t>Munka elosztás</a:t>
            </a:r>
            <a:endParaRPr lang="hu-HU" dirty="0"/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856" y="1944053"/>
            <a:ext cx="4728372" cy="3760062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811" y="1196212"/>
            <a:ext cx="1399385" cy="747841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939" y="1151151"/>
            <a:ext cx="1314009" cy="792902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658" y="1027543"/>
            <a:ext cx="1374766" cy="91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72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ctrTitle"/>
          </p:nvPr>
        </p:nvSpPr>
        <p:spPr>
          <a:xfrm>
            <a:off x="3969100" y="2003602"/>
            <a:ext cx="8001664" cy="2387600"/>
          </a:xfrm>
        </p:spPr>
        <p:txBody>
          <a:bodyPr/>
          <a:lstStyle/>
          <a:p>
            <a:r>
              <a:rPr lang="hu-HU" dirty="0" smtClean="0"/>
              <a:t>Köszönjük a figyelmet!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933497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IP TÁBLÁZAT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808" y="1787443"/>
            <a:ext cx="3444538" cy="449619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604" y="2195148"/>
            <a:ext cx="3475021" cy="368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8790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HSRP Tábla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978" y="2594513"/>
            <a:ext cx="6134632" cy="2156647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11" y="2058348"/>
            <a:ext cx="2562225" cy="3228975"/>
          </a:xfrm>
          <a:prstGeom prst="rect">
            <a:avLst/>
          </a:prstGeom>
        </p:spPr>
      </p:pic>
      <p:sp>
        <p:nvSpPr>
          <p:cNvPr id="6" name="Téglalap 5"/>
          <p:cNvSpPr/>
          <p:nvPr/>
        </p:nvSpPr>
        <p:spPr>
          <a:xfrm>
            <a:off x="524211" y="2058348"/>
            <a:ext cx="2562225" cy="322897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313261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HSRP Pesti-Plaza</a:t>
            </a: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91" y="1742939"/>
            <a:ext cx="3745725" cy="4387850"/>
          </a:xfr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286" y="1742939"/>
            <a:ext cx="4255511" cy="447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5414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VLAN TÁBLÁZAT: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02" y="1513099"/>
            <a:ext cx="6005080" cy="504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3409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03218" cy="3970364"/>
          </a:xfr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271" y="3970365"/>
            <a:ext cx="6162133" cy="288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804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sumer Behavior PowerPoint Template" id="{ADC7F717-17F9-3441-AB96-2596C514C4BA}" vid="{E6C39B8A-DDC2-754C-A885-946B0A4524B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KFC-PowerPoint-Template</Template>
  <TotalTime>495</TotalTime>
  <Words>269</Words>
  <Application>Microsoft Office PowerPoint</Application>
  <PresentationFormat>Szélesvásznú</PresentationFormat>
  <Paragraphs>87</Paragraphs>
  <Slides>47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47</vt:i4>
      </vt:variant>
    </vt:vector>
  </HeadingPairs>
  <TitlesOfParts>
    <vt:vector size="52" baseType="lpstr">
      <vt:lpstr>Arial</vt:lpstr>
      <vt:lpstr>Calibri</vt:lpstr>
      <vt:lpstr>Times New Roman</vt:lpstr>
      <vt:lpstr>Trebuchet MS</vt:lpstr>
      <vt:lpstr>Office-téma</vt:lpstr>
      <vt:lpstr>PowerPoint-bemutató</vt:lpstr>
      <vt:lpstr>KFC Miskolc Hálózat</vt:lpstr>
      <vt:lpstr>A megvalósítás során használt eszközök</vt:lpstr>
      <vt:lpstr>TOPOLÓGIA:</vt:lpstr>
      <vt:lpstr>IP TÁBLÁZAT</vt:lpstr>
      <vt:lpstr>HSRP Tábla</vt:lpstr>
      <vt:lpstr>HSRP Pesti-Plaza</vt:lpstr>
      <vt:lpstr>VLAN TÁBLÁZAT:</vt:lpstr>
      <vt:lpstr>PowerPoint-bemutató</vt:lpstr>
      <vt:lpstr>IPv6 Táblázat</vt:lpstr>
      <vt:lpstr>Etherchannel tábla</vt:lpstr>
      <vt:lpstr>PowerPoint-bemutató</vt:lpstr>
      <vt:lpstr>Etherchannel</vt:lpstr>
      <vt:lpstr>NAT(Címfordítás)</vt:lpstr>
      <vt:lpstr>NAT(Címfordítás)</vt:lpstr>
      <vt:lpstr>Jelszavak, biztonság, nap üzenet</vt:lpstr>
      <vt:lpstr>KFC Linux server</vt:lpstr>
      <vt:lpstr>TFTP mentés szerverre</vt:lpstr>
      <vt:lpstr>Portbiztonság</vt:lpstr>
      <vt:lpstr>Portbiztonság</vt:lpstr>
      <vt:lpstr>Portbiztonság</vt:lpstr>
      <vt:lpstr>Portbiztonság</vt:lpstr>
      <vt:lpstr>HSRP</vt:lpstr>
      <vt:lpstr>WiFi beállítások</vt:lpstr>
      <vt:lpstr>WiFi beállítások</vt:lpstr>
      <vt:lpstr>WiFi beállítások</vt:lpstr>
      <vt:lpstr>Statikus és Dinamikus forgalomirányítás: </vt:lpstr>
      <vt:lpstr>Statikus és Dinamikus forgalomirányítás: </vt:lpstr>
      <vt:lpstr>Statikus és Dinamikus forgalomirányítás: </vt:lpstr>
      <vt:lpstr>Statikus és Dinamikus forgalomirányítás: </vt:lpstr>
      <vt:lpstr>SSH kapcsolat</vt:lpstr>
      <vt:lpstr>SSH kapcsolat</vt:lpstr>
      <vt:lpstr>SSH kapcsolat</vt:lpstr>
      <vt:lpstr>WAN</vt:lpstr>
      <vt:lpstr>WAN</vt:lpstr>
      <vt:lpstr>WAN</vt:lpstr>
      <vt:lpstr>PING tesztek</vt:lpstr>
      <vt:lpstr>PING tesztek</vt:lpstr>
      <vt:lpstr>ACL</vt:lpstr>
      <vt:lpstr>Weboldal elérés</vt:lpstr>
      <vt:lpstr>Trello</vt:lpstr>
      <vt:lpstr>GitHub</vt:lpstr>
      <vt:lpstr>Nehézségek</vt:lpstr>
      <vt:lpstr>Segítség kérés</vt:lpstr>
      <vt:lpstr>Összegzés</vt:lpstr>
      <vt:lpstr>Munka elosztás</vt:lpstr>
      <vt:lpstr>Köszönjük a figyelmet!</vt:lpstr>
    </vt:vector>
  </TitlesOfParts>
  <Company>MSZC Kandó Kálmán Informatikai Technikum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KFC Miskolc Hálózat</dc:title>
  <dc:creator>Borbély Gergely</dc:creator>
  <cp:lastModifiedBy>Tanuló</cp:lastModifiedBy>
  <cp:revision>36</cp:revision>
  <dcterms:created xsi:type="dcterms:W3CDTF">2024-09-23T09:06:46Z</dcterms:created>
  <dcterms:modified xsi:type="dcterms:W3CDTF">2025-02-10T09:04:26Z</dcterms:modified>
</cp:coreProperties>
</file>